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3"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0T05:24:59.943"/>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12/10/2020</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99484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0408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2846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68996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5678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2051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0350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230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59563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514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12/10/2020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48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12/10/2020</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703152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609FBFE0-3E6B-4F91-BB0A-76D0F2970DA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34" r="-1" b="-1"/>
          <a:stretch/>
        </p:blipFill>
        <p:spPr>
          <a:xfrm>
            <a:off x="20" y="10"/>
            <a:ext cx="12185884" cy="6857990"/>
          </a:xfrm>
          <a:prstGeom prst="rect">
            <a:avLst/>
          </a:prstGeom>
        </p:spPr>
      </p:pic>
      <p:sp>
        <p:nvSpPr>
          <p:cNvPr id="11" name="Rectangle 10">
            <a:extLst>
              <a:ext uri="{FF2B5EF4-FFF2-40B4-BE49-F238E27FC236}">
                <a16:creationId xmlns:a16="http://schemas.microsoft.com/office/drawing/2014/main" id="{59D1047C-7BE7-47BE-ABA7-DE6801D1C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0000"/>
                </a:schemeClr>
              </a:gs>
              <a:gs pos="33000">
                <a:schemeClr val="tx1">
                  <a:alpha val="20000"/>
                </a:schemeClr>
              </a:gs>
              <a:gs pos="0">
                <a:schemeClr val="tx1">
                  <a:alpha val="0"/>
                </a:schemeClr>
              </a:gs>
              <a:gs pos="100000">
                <a:schemeClr val="tx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4EC733-21FE-4A31-A5D4-81601D4DBAFE}"/>
              </a:ext>
            </a:extLst>
          </p:cNvPr>
          <p:cNvSpPr>
            <a:spLocks noGrp="1"/>
          </p:cNvSpPr>
          <p:nvPr>
            <p:ph type="ctrTitle"/>
          </p:nvPr>
        </p:nvSpPr>
        <p:spPr>
          <a:xfrm>
            <a:off x="4654296" y="640080"/>
            <a:ext cx="6894576" cy="3566160"/>
          </a:xfrm>
        </p:spPr>
        <p:txBody>
          <a:bodyPr anchor="b">
            <a:normAutofit/>
          </a:bodyPr>
          <a:lstStyle/>
          <a:p>
            <a:pPr>
              <a:lnSpc>
                <a:spcPct val="90000"/>
              </a:lnSpc>
            </a:pPr>
            <a:r>
              <a:rPr lang="en-US" sz="6000" b="0" i="0" u="none" strike="noStrike">
                <a:solidFill>
                  <a:schemeClr val="bg1"/>
                </a:solidFill>
                <a:effectLst/>
                <a:latin typeface="Trebuchet MS" panose="020B0603020202020204" pitchFamily="34" charset="0"/>
              </a:rPr>
              <a:t>Data Lake Use Cases and Planning Considerations</a:t>
            </a:r>
            <a:endParaRPr lang="en-US" sz="6000" b="0" i="0" u="sng">
              <a:solidFill>
                <a:schemeClr val="bg1"/>
              </a:solidFill>
              <a:effectLst/>
              <a:latin typeface="Trebuchet MS" panose="020B0603020202020204" pitchFamily="34" charset="0"/>
            </a:endParaRPr>
          </a:p>
        </p:txBody>
      </p:sp>
      <p:sp>
        <p:nvSpPr>
          <p:cNvPr id="3" name="Subtitle 2">
            <a:extLst>
              <a:ext uri="{FF2B5EF4-FFF2-40B4-BE49-F238E27FC236}">
                <a16:creationId xmlns:a16="http://schemas.microsoft.com/office/drawing/2014/main" id="{BE7901C4-85F1-48EC-87BF-BD3A5EE75BE7}"/>
              </a:ext>
            </a:extLst>
          </p:cNvPr>
          <p:cNvSpPr>
            <a:spLocks noGrp="1"/>
          </p:cNvSpPr>
          <p:nvPr>
            <p:ph type="subTitle" idx="1"/>
          </p:nvPr>
        </p:nvSpPr>
        <p:spPr>
          <a:xfrm>
            <a:off x="4654296" y="4636008"/>
            <a:ext cx="6894576" cy="1572768"/>
          </a:xfrm>
        </p:spPr>
        <p:txBody>
          <a:bodyPr>
            <a:normAutofit/>
          </a:bodyPr>
          <a:lstStyle/>
          <a:p>
            <a:endParaRPr lang="en-US">
              <a:solidFill>
                <a:schemeClr val="bg1"/>
              </a:solidFill>
            </a:endParaRP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641"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E977B"/>
          </a:solidFill>
          <a:ln w="38100" cap="rnd">
            <a:solidFill>
              <a:srgbClr val="BE977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89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265B9A-EE2A-452B-8D85-8C292AC50553}"/>
              </a:ext>
            </a:extLst>
          </p:cNvPr>
          <p:cNvPicPr>
            <a:picLocks noChangeAspect="1"/>
          </p:cNvPicPr>
          <p:nvPr/>
        </p:nvPicPr>
        <p:blipFill>
          <a:blip r:embed="rId2"/>
          <a:stretch>
            <a:fillRect/>
          </a:stretch>
        </p:blipFill>
        <p:spPr>
          <a:xfrm>
            <a:off x="685288" y="0"/>
            <a:ext cx="10821423" cy="6858000"/>
          </a:xfrm>
          <a:prstGeom prst="rect">
            <a:avLst/>
          </a:prstGeom>
        </p:spPr>
      </p:pic>
    </p:spTree>
    <p:extLst>
      <p:ext uri="{BB962C8B-B14F-4D97-AF65-F5344CB8AC3E}">
        <p14:creationId xmlns:p14="http://schemas.microsoft.com/office/powerpoint/2010/main" val="413783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61C0F8-0B95-416C-A7C8-C0E3AD404280}"/>
              </a:ext>
            </a:extLst>
          </p:cNvPr>
          <p:cNvSpPr txBox="1"/>
          <p:nvPr/>
        </p:nvSpPr>
        <p:spPr>
          <a:xfrm>
            <a:off x="1920240" y="266462"/>
            <a:ext cx="6096000" cy="369332"/>
          </a:xfrm>
          <a:prstGeom prst="rect">
            <a:avLst/>
          </a:prstGeom>
          <a:noFill/>
        </p:spPr>
        <p:txBody>
          <a:bodyPr wrap="square">
            <a:spAutoFit/>
          </a:bodyPr>
          <a:lstStyle/>
          <a:p>
            <a:r>
              <a:rPr lang="en-US" b="0" i="0" dirty="0">
                <a:solidFill>
                  <a:srgbClr val="616161"/>
                </a:solidFill>
                <a:effectLst/>
                <a:latin typeface="Trebuchet MS" panose="020B0603020202020204" pitchFamily="34" charset="0"/>
              </a:rPr>
              <a:t>Key points about the "</a:t>
            </a:r>
            <a:r>
              <a:rPr lang="en-US" b="1" i="0" dirty="0">
                <a:solidFill>
                  <a:srgbClr val="616161"/>
                </a:solidFill>
                <a:effectLst/>
                <a:latin typeface="Trebuchet MS" panose="020B0603020202020204" pitchFamily="34" charset="0"/>
              </a:rPr>
              <a:t>Raw Data</a:t>
            </a:r>
            <a:r>
              <a:rPr lang="en-US" b="0" i="0" dirty="0">
                <a:solidFill>
                  <a:srgbClr val="616161"/>
                </a:solidFill>
                <a:effectLst/>
                <a:latin typeface="Trebuchet MS" panose="020B0603020202020204" pitchFamily="34" charset="0"/>
              </a:rPr>
              <a:t>" layer:</a:t>
            </a:r>
            <a:endParaRPr lang="en-US" dirty="0"/>
          </a:p>
        </p:txBody>
      </p:sp>
      <p:sp>
        <p:nvSpPr>
          <p:cNvPr id="7" name="TextBox 6">
            <a:extLst>
              <a:ext uri="{FF2B5EF4-FFF2-40B4-BE49-F238E27FC236}">
                <a16:creationId xmlns:a16="http://schemas.microsoft.com/office/drawing/2014/main" id="{F7D9A27E-FB46-4B81-9024-4D90ED1B97FC}"/>
              </a:ext>
            </a:extLst>
          </p:cNvPr>
          <p:cNvSpPr txBox="1"/>
          <p:nvPr/>
        </p:nvSpPr>
        <p:spPr>
          <a:xfrm>
            <a:off x="807720" y="866894"/>
            <a:ext cx="9098280" cy="5355312"/>
          </a:xfrm>
          <a:prstGeom prst="rect">
            <a:avLst/>
          </a:prstGeom>
          <a:noFill/>
        </p:spPr>
        <p:txBody>
          <a:bodyPr wrap="square">
            <a:spAutoFit/>
          </a:bodyPr>
          <a:lstStyle/>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immutable data (i.e., unchangeable)</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deletes rare</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batch layer/ speed layer</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choice of data format</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partitioned by date</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generally the dates should go at the end of the path </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not mix data schemas in a single folder</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raw data should be stored the same as what's contained in the source</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very few people have access to the raw data</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transient/temporary landing zone prior to the raw data zone</a:t>
            </a:r>
            <a:endParaRPr lang="en-US" dirty="0"/>
          </a:p>
        </p:txBody>
      </p:sp>
    </p:spTree>
    <p:extLst>
      <p:ext uri="{BB962C8B-B14F-4D97-AF65-F5344CB8AC3E}">
        <p14:creationId xmlns:p14="http://schemas.microsoft.com/office/powerpoint/2010/main" val="1387864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A85CF-C532-400A-9CD6-62C19B27D885}"/>
              </a:ext>
            </a:extLst>
          </p:cNvPr>
          <p:cNvPicPr>
            <a:picLocks noChangeAspect="1"/>
          </p:cNvPicPr>
          <p:nvPr/>
        </p:nvPicPr>
        <p:blipFill>
          <a:blip r:embed="rId2"/>
          <a:stretch>
            <a:fillRect/>
          </a:stretch>
        </p:blipFill>
        <p:spPr>
          <a:xfrm>
            <a:off x="0" y="654479"/>
            <a:ext cx="12192000" cy="5549041"/>
          </a:xfrm>
          <a:prstGeom prst="rect">
            <a:avLst/>
          </a:prstGeom>
        </p:spPr>
      </p:pic>
    </p:spTree>
    <p:extLst>
      <p:ext uri="{BB962C8B-B14F-4D97-AF65-F5344CB8AC3E}">
        <p14:creationId xmlns:p14="http://schemas.microsoft.com/office/powerpoint/2010/main" val="2142636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A69D15-569A-4E17-98EF-E1CDE17D8466}"/>
              </a:ext>
            </a:extLst>
          </p:cNvPr>
          <p:cNvSpPr txBox="1"/>
          <p:nvPr/>
        </p:nvSpPr>
        <p:spPr>
          <a:xfrm>
            <a:off x="525780" y="242054"/>
            <a:ext cx="6096000" cy="369332"/>
          </a:xfrm>
          <a:prstGeom prst="rect">
            <a:avLst/>
          </a:prstGeom>
          <a:noFill/>
        </p:spPr>
        <p:txBody>
          <a:bodyPr wrap="square">
            <a:spAutoFit/>
          </a:bodyPr>
          <a:lstStyle/>
          <a:p>
            <a:r>
              <a:rPr lang="en-US" b="0" i="0" dirty="0">
                <a:solidFill>
                  <a:srgbClr val="616161"/>
                </a:solidFill>
                <a:effectLst/>
                <a:latin typeface="Trebuchet MS" panose="020B0603020202020204" pitchFamily="34" charset="0"/>
              </a:rPr>
              <a:t>Key points about the "</a:t>
            </a:r>
            <a:r>
              <a:rPr lang="en-US" b="1" i="0" dirty="0">
                <a:solidFill>
                  <a:srgbClr val="616161"/>
                </a:solidFill>
                <a:effectLst/>
                <a:latin typeface="Trebuchet MS" panose="020B0603020202020204" pitchFamily="34" charset="0"/>
              </a:rPr>
              <a:t>Curated Data</a:t>
            </a:r>
            <a:r>
              <a:rPr lang="en-US" b="0" i="0" dirty="0">
                <a:solidFill>
                  <a:srgbClr val="616161"/>
                </a:solidFill>
                <a:effectLst/>
                <a:latin typeface="Trebuchet MS" panose="020B0603020202020204" pitchFamily="34" charset="0"/>
              </a:rPr>
              <a:t>" layer:</a:t>
            </a:r>
            <a:endParaRPr lang="en-US" dirty="0"/>
          </a:p>
        </p:txBody>
      </p:sp>
      <p:sp>
        <p:nvSpPr>
          <p:cNvPr id="5" name="TextBox 4">
            <a:extLst>
              <a:ext uri="{FF2B5EF4-FFF2-40B4-BE49-F238E27FC236}">
                <a16:creationId xmlns:a16="http://schemas.microsoft.com/office/drawing/2014/main" id="{B6D34F71-FDB5-4B97-BDED-A6A0AA7984C3}"/>
              </a:ext>
            </a:extLst>
          </p:cNvPr>
          <p:cNvSpPr txBox="1"/>
          <p:nvPr/>
        </p:nvSpPr>
        <p:spPr>
          <a:xfrm>
            <a:off x="525780" y="996434"/>
            <a:ext cx="11308080" cy="4524315"/>
          </a:xfrm>
          <a:prstGeom prst="rect">
            <a:avLst/>
          </a:prstGeom>
          <a:noFill/>
        </p:spPr>
        <p:txBody>
          <a:bodyPr wrap="square">
            <a:spAutoFit/>
          </a:bodyPr>
          <a:lstStyle/>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User queries are from the curated data layer (</a:t>
            </a:r>
            <a:r>
              <a:rPr lang="en-US" b="0" i="0" dirty="0">
                <a:solidFill>
                  <a:srgbClr val="616161"/>
                </a:solidFill>
                <a:effectLst/>
                <a:latin typeface="Trebuchet MS" panose="020B0603020202020204" pitchFamily="34" charset="0"/>
              </a:rPr>
              <a:t>data hub)</a:t>
            </a:r>
            <a:endParaRPr lang="en-US" i="0" dirty="0">
              <a:solidFill>
                <a:srgbClr val="616161"/>
              </a:solidFill>
              <a:effectLst/>
              <a:latin typeface="Trebuchet MS" panose="020B0603020202020204" pitchFamily="34" charset="0"/>
            </a:endParaRP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contains data for specific, known, purposes </a:t>
            </a:r>
            <a:r>
              <a:rPr lang="en-US" dirty="0">
                <a:solidFill>
                  <a:srgbClr val="616161"/>
                </a:solidFill>
                <a:latin typeface="Trebuchet MS" panose="020B0603020202020204" pitchFamily="34" charset="0"/>
              </a:rPr>
              <a:t>("Schema on Write“)</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b="0" i="0" dirty="0">
                <a:solidFill>
                  <a:srgbClr val="616161"/>
                </a:solidFill>
                <a:effectLst/>
                <a:latin typeface="Trebuchet MS" panose="020B0603020202020204" pitchFamily="34" charset="0"/>
              </a:rPr>
              <a:t>data integration and cleansing can, and should occur, in the curated data layer</a:t>
            </a: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restructure data to simplify reporting </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regenerate the curated data on-demand</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friendly names</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i="0" dirty="0">
                <a:solidFill>
                  <a:srgbClr val="616161"/>
                </a:solidFill>
                <a:effectLst/>
                <a:latin typeface="Trebuchet MS" panose="020B0603020202020204" pitchFamily="34" charset="0"/>
              </a:rPr>
              <a:t>multiple logical data layers</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b="0" i="0" dirty="0">
                <a:solidFill>
                  <a:srgbClr val="616161"/>
                </a:solidFill>
                <a:effectLst/>
                <a:latin typeface="Trebuchet MS" panose="020B0603020202020204" pitchFamily="34" charset="0"/>
              </a:rPr>
              <a:t>It's also very common to include a "sandbox" area in your data lake. This provides your highly trained analysts and data scientists an area where they can run processes and write data output.</a:t>
            </a:r>
            <a:endParaRPr lang="en-US" dirty="0"/>
          </a:p>
        </p:txBody>
      </p:sp>
    </p:spTree>
    <p:extLst>
      <p:ext uri="{BB962C8B-B14F-4D97-AF65-F5344CB8AC3E}">
        <p14:creationId xmlns:p14="http://schemas.microsoft.com/office/powerpoint/2010/main" val="2472747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96F4B-8538-4A97-9D51-39FB7284D4BE}"/>
              </a:ext>
            </a:extLst>
          </p:cNvPr>
          <p:cNvPicPr>
            <a:picLocks noChangeAspect="1"/>
          </p:cNvPicPr>
          <p:nvPr/>
        </p:nvPicPr>
        <p:blipFill>
          <a:blip r:embed="rId2"/>
          <a:stretch>
            <a:fillRect/>
          </a:stretch>
        </p:blipFill>
        <p:spPr>
          <a:xfrm>
            <a:off x="296729" y="5605863"/>
            <a:ext cx="5593080" cy="1198797"/>
          </a:xfrm>
          <a:prstGeom prst="rect">
            <a:avLst/>
          </a:prstGeom>
        </p:spPr>
      </p:pic>
      <p:sp>
        <p:nvSpPr>
          <p:cNvPr id="5" name="TextBox 4">
            <a:extLst>
              <a:ext uri="{FF2B5EF4-FFF2-40B4-BE49-F238E27FC236}">
                <a16:creationId xmlns:a16="http://schemas.microsoft.com/office/drawing/2014/main" id="{5EE1685B-A868-4C88-8DE1-616D1624BCED}"/>
              </a:ext>
            </a:extLst>
          </p:cNvPr>
          <p:cNvSpPr txBox="1"/>
          <p:nvPr/>
        </p:nvSpPr>
        <p:spPr>
          <a:xfrm>
            <a:off x="296728" y="279411"/>
            <a:ext cx="5799272" cy="369332"/>
          </a:xfrm>
          <a:prstGeom prst="rect">
            <a:avLst/>
          </a:prstGeom>
          <a:noFill/>
        </p:spPr>
        <p:txBody>
          <a:bodyPr wrap="square">
            <a:spAutoFit/>
          </a:bodyPr>
          <a:lstStyle/>
          <a:p>
            <a:r>
              <a:rPr lang="en-US" b="1" i="0" dirty="0">
                <a:solidFill>
                  <a:srgbClr val="616161"/>
                </a:solidFill>
                <a:effectLst/>
                <a:latin typeface="Trebuchet MS" panose="020B0603020202020204" pitchFamily="34" charset="0"/>
              </a:rPr>
              <a:t>Organization of the data lake  can be influenced by</a:t>
            </a:r>
            <a:r>
              <a:rPr lang="en-US" b="0" i="0" dirty="0">
                <a:solidFill>
                  <a:srgbClr val="616161"/>
                </a:solidFill>
                <a:effectLst/>
                <a:latin typeface="Trebuchet MS" panose="020B0603020202020204" pitchFamily="34" charset="0"/>
              </a:rPr>
              <a:t>:</a:t>
            </a:r>
            <a:endParaRPr lang="en-US" dirty="0"/>
          </a:p>
        </p:txBody>
      </p:sp>
      <p:sp>
        <p:nvSpPr>
          <p:cNvPr id="7" name="TextBox 6">
            <a:extLst>
              <a:ext uri="{FF2B5EF4-FFF2-40B4-BE49-F238E27FC236}">
                <a16:creationId xmlns:a16="http://schemas.microsoft.com/office/drawing/2014/main" id="{1D054BBD-F30E-4B67-BDF5-300A5D11686C}"/>
              </a:ext>
            </a:extLst>
          </p:cNvPr>
          <p:cNvSpPr txBox="1"/>
          <p:nvPr/>
        </p:nvSpPr>
        <p:spPr>
          <a:xfrm>
            <a:off x="487679" y="732563"/>
            <a:ext cx="5527191" cy="5027467"/>
          </a:xfrm>
          <a:prstGeom prst="rect">
            <a:avLst/>
          </a:prstGeom>
          <a:noFill/>
        </p:spPr>
        <p:txBody>
          <a:bodyPr wrap="square">
            <a:spAutoFit/>
          </a:bodyPr>
          <a:lstStyle/>
          <a:p>
            <a:pPr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Subject matter</a:t>
            </a:r>
          </a:p>
          <a:p>
            <a:pPr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Source</a:t>
            </a:r>
          </a:p>
          <a:p>
            <a:pPr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Security boundaries</a:t>
            </a:r>
          </a:p>
          <a:p>
            <a:pPr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Downstream applications &amp; uses</a:t>
            </a:r>
          </a:p>
          <a:p>
            <a:pPr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Data load pattern</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Real-time, streaming</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Incremental</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Full load</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One time</a:t>
            </a:r>
          </a:p>
          <a:p>
            <a:pPr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Time partitioning &amp; probability of data access</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Recent/current data</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Historical data</a:t>
            </a:r>
          </a:p>
        </p:txBody>
      </p:sp>
      <p:sp>
        <p:nvSpPr>
          <p:cNvPr id="9" name="TextBox 8">
            <a:extLst>
              <a:ext uri="{FF2B5EF4-FFF2-40B4-BE49-F238E27FC236}">
                <a16:creationId xmlns:a16="http://schemas.microsoft.com/office/drawing/2014/main" id="{5854FED2-C914-426E-A339-D8CAE08685CC}"/>
              </a:ext>
            </a:extLst>
          </p:cNvPr>
          <p:cNvSpPr txBox="1"/>
          <p:nvPr/>
        </p:nvSpPr>
        <p:spPr>
          <a:xfrm>
            <a:off x="6302192" y="429042"/>
            <a:ext cx="5593080" cy="6273962"/>
          </a:xfrm>
          <a:prstGeom prst="rect">
            <a:avLst/>
          </a:prstGeom>
          <a:noFill/>
        </p:spPr>
        <p:txBody>
          <a:bodyPr wrap="square">
            <a:spAutoFit/>
          </a:bodyPr>
          <a:lstStyle/>
          <a:p>
            <a:pPr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Data classification, trust value</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Public information</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Internal use only</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Supplier/partner confidential</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Personally identifiable information (PII)</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Sensitive - financial</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Sensitive - intellectual property</a:t>
            </a:r>
          </a:p>
          <a:p>
            <a:pPr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Business impact</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High (HBI)</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Medium (MBI)</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Low (LBI)</a:t>
            </a:r>
          </a:p>
          <a:p>
            <a:pPr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Data retention policy</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Temporary data</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Permanent data</a:t>
            </a:r>
          </a:p>
          <a:p>
            <a:pPr marL="742950" lvl="1" indent="-285750" algn="l">
              <a:lnSpc>
                <a:spcPct val="150000"/>
              </a:lnSpc>
              <a:buFont typeface="Arial" panose="020B0604020202020204" pitchFamily="34" charset="0"/>
              <a:buChar char="•"/>
            </a:pPr>
            <a:r>
              <a:rPr lang="en-US" b="0" i="0" u="none" strike="noStrike" dirty="0">
                <a:solidFill>
                  <a:srgbClr val="616161"/>
                </a:solidFill>
                <a:effectLst/>
                <a:latin typeface="Trebuchet MS" panose="020B0603020202020204" pitchFamily="34" charset="0"/>
              </a:rPr>
              <a:t>Applicable period (ex: project lifetime)</a:t>
            </a:r>
          </a:p>
        </p:txBody>
      </p:sp>
    </p:spTree>
    <p:extLst>
      <p:ext uri="{BB962C8B-B14F-4D97-AF65-F5344CB8AC3E}">
        <p14:creationId xmlns:p14="http://schemas.microsoft.com/office/powerpoint/2010/main" val="1324759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55F493-E0FD-48B5-AE18-FAB8072FF542}"/>
              </a:ext>
            </a:extLst>
          </p:cNvPr>
          <p:cNvSpPr txBox="1"/>
          <p:nvPr/>
        </p:nvSpPr>
        <p:spPr>
          <a:xfrm>
            <a:off x="2697480" y="363974"/>
            <a:ext cx="6096000" cy="369332"/>
          </a:xfrm>
          <a:prstGeom prst="rect">
            <a:avLst/>
          </a:prstGeom>
          <a:noFill/>
        </p:spPr>
        <p:txBody>
          <a:bodyPr wrap="square">
            <a:spAutoFit/>
          </a:bodyPr>
          <a:lstStyle/>
          <a:p>
            <a:pPr algn="l"/>
            <a:r>
              <a:rPr lang="en-US" b="1" i="0" u="none" strike="noStrike" dirty="0">
                <a:solidFill>
                  <a:srgbClr val="587470"/>
                </a:solidFill>
                <a:effectLst/>
                <a:latin typeface="Trebuchet MS" panose="020B0603020202020204" pitchFamily="34" charset="0"/>
              </a:rPr>
              <a:t>Does a Data Lake Replace a Data Warehouse?</a:t>
            </a:r>
          </a:p>
        </p:txBody>
      </p:sp>
      <p:sp>
        <p:nvSpPr>
          <p:cNvPr id="5" name="TextBox 4">
            <a:extLst>
              <a:ext uri="{FF2B5EF4-FFF2-40B4-BE49-F238E27FC236}">
                <a16:creationId xmlns:a16="http://schemas.microsoft.com/office/drawing/2014/main" id="{57E21849-1155-468B-B215-320D69240384}"/>
              </a:ext>
            </a:extLst>
          </p:cNvPr>
          <p:cNvSpPr txBox="1"/>
          <p:nvPr/>
        </p:nvSpPr>
        <p:spPr>
          <a:xfrm>
            <a:off x="632460" y="861715"/>
            <a:ext cx="11041380" cy="563231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616161"/>
                </a:solidFill>
                <a:effectLst/>
                <a:latin typeface="Trebuchet MS" panose="020B0603020202020204" pitchFamily="34" charset="0"/>
              </a:rPr>
              <a:t> Data lake doesn't entirely replace the need for a data warehouse (or data marts) which contain cleansed data in a user-friendly format.</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b="0" i="0" dirty="0">
                <a:solidFill>
                  <a:srgbClr val="616161"/>
                </a:solidFill>
                <a:effectLst/>
                <a:latin typeface="Trebuchet MS" panose="020B0603020202020204" pitchFamily="34" charset="0"/>
              </a:rPr>
              <a:t>Lessons learned via analysis done from the data lake can often be taken advantage of for the data warehouse</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b="0" i="0" dirty="0">
                <a:solidFill>
                  <a:srgbClr val="616161"/>
                </a:solidFill>
                <a:effectLst/>
                <a:latin typeface="Trebuchet MS" panose="020B0603020202020204" pitchFamily="34" charset="0"/>
              </a:rPr>
              <a:t>It is true that agility can be faster when conducting analysis directly from the data lake because you're not constrained to a predefined schema</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b="0" i="0" dirty="0">
                <a:solidFill>
                  <a:srgbClr val="616161"/>
                </a:solidFill>
                <a:effectLst/>
                <a:latin typeface="Trebuchet MS" panose="020B0603020202020204" pitchFamily="34" charset="0"/>
              </a:rPr>
              <a:t>However, that freedom and flexibility come at a cost -- data quality, standardization, and so forth are usually not at the same maturity level as the data warehouse. In other words, "schema on read" systems put more burden on the analyst.</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b="0" i="0" dirty="0">
                <a:solidFill>
                  <a:srgbClr val="616161"/>
                </a:solidFill>
                <a:effectLst/>
                <a:latin typeface="Trebuchet MS" panose="020B0603020202020204" pitchFamily="34" charset="0"/>
              </a:rPr>
              <a:t>There's always tradeoffs between performing analytics on a data lake versus from a cleansed data warehouse: Query performance, data load performance, scalability, reusability, data quality, and so forth. </a:t>
            </a:r>
          </a:p>
          <a:p>
            <a:pPr marL="285750" indent="-285750">
              <a:buFont typeface="Arial" panose="020B0604020202020204" pitchFamily="34" charset="0"/>
              <a:buChar char="•"/>
            </a:pPr>
            <a:endParaRPr lang="en-US" dirty="0">
              <a:solidFill>
                <a:srgbClr val="616161"/>
              </a:solidFill>
              <a:latin typeface="Trebuchet MS" panose="020B0603020202020204" pitchFamily="34" charset="0"/>
            </a:endParaRPr>
          </a:p>
          <a:p>
            <a:pPr marL="285750" indent="-285750">
              <a:buFont typeface="Arial" panose="020B0604020202020204" pitchFamily="34" charset="0"/>
              <a:buChar char="•"/>
            </a:pPr>
            <a:r>
              <a:rPr lang="en-US" b="0" i="0" dirty="0">
                <a:solidFill>
                  <a:srgbClr val="616161"/>
                </a:solidFill>
                <a:effectLst/>
                <a:latin typeface="Trebuchet MS" panose="020B0603020202020204" pitchFamily="34" charset="0"/>
              </a:rPr>
              <a:t>For a fast analysis by a highly qualified analyst or data scientist, especially exploratory analysis, the data lake is appealing. For delivering cleansed, user-friendly data to a large number of users across the organization, the data warehouse still rules.</a:t>
            </a:r>
            <a:endParaRPr lang="en-US" dirty="0"/>
          </a:p>
        </p:txBody>
      </p:sp>
    </p:spTree>
    <p:extLst>
      <p:ext uri="{BB962C8B-B14F-4D97-AF65-F5344CB8AC3E}">
        <p14:creationId xmlns:p14="http://schemas.microsoft.com/office/powerpoint/2010/main" val="253639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344E-5D37-43B1-BDB2-FF247CEC758F}"/>
              </a:ext>
            </a:extLst>
          </p:cNvPr>
          <p:cNvSpPr>
            <a:spLocks noGrp="1"/>
          </p:cNvSpPr>
          <p:nvPr>
            <p:ph type="title"/>
          </p:nvPr>
        </p:nvSpPr>
        <p:spPr/>
        <p:txBody>
          <a:bodyPr/>
          <a:lstStyle/>
          <a:p>
            <a:r>
              <a:rPr lang="en-US" dirty="0" err="1"/>
              <a:t>Whats</a:t>
            </a:r>
            <a:r>
              <a:rPr lang="en-US" dirty="0"/>
              <a:t> Data Lake</a:t>
            </a:r>
          </a:p>
        </p:txBody>
      </p:sp>
      <p:sp>
        <p:nvSpPr>
          <p:cNvPr id="3" name="Content Placeholder 2">
            <a:extLst>
              <a:ext uri="{FF2B5EF4-FFF2-40B4-BE49-F238E27FC236}">
                <a16:creationId xmlns:a16="http://schemas.microsoft.com/office/drawing/2014/main" id="{4B4994CC-BE6D-446A-8C5E-D689A5831CFD}"/>
              </a:ext>
            </a:extLst>
          </p:cNvPr>
          <p:cNvSpPr>
            <a:spLocks noGrp="1"/>
          </p:cNvSpPr>
          <p:nvPr>
            <p:ph idx="1"/>
          </p:nvPr>
        </p:nvSpPr>
        <p:spPr>
          <a:xfrm>
            <a:off x="838200" y="1929383"/>
            <a:ext cx="11079480" cy="4563491"/>
          </a:xfrm>
        </p:spPr>
        <p:txBody>
          <a:bodyPr/>
          <a:lstStyle/>
          <a:p>
            <a:r>
              <a:rPr lang="en-US" b="0" i="0" dirty="0">
                <a:solidFill>
                  <a:srgbClr val="616161"/>
                </a:solidFill>
                <a:effectLst/>
                <a:latin typeface="Trebuchet MS" panose="020B0603020202020204" pitchFamily="34" charset="0"/>
              </a:rPr>
              <a:t>A data lake is one piece of an overall data management strategy. </a:t>
            </a:r>
          </a:p>
          <a:p>
            <a:r>
              <a:rPr lang="en-US" b="0" i="0" dirty="0">
                <a:solidFill>
                  <a:srgbClr val="616161"/>
                </a:solidFill>
                <a:effectLst/>
                <a:latin typeface="Trebuchet MS" panose="020B0603020202020204" pitchFamily="34" charset="0"/>
              </a:rPr>
              <a:t>Conceptually, a data lake is nothing more than a data repository. </a:t>
            </a:r>
          </a:p>
          <a:p>
            <a:r>
              <a:rPr lang="en-US" b="0" i="0" dirty="0">
                <a:solidFill>
                  <a:srgbClr val="616161"/>
                </a:solidFill>
                <a:effectLst/>
                <a:latin typeface="Trebuchet MS" panose="020B0603020202020204" pitchFamily="34" charset="0"/>
              </a:rPr>
              <a:t>The data lake can store any type of data. </a:t>
            </a:r>
          </a:p>
          <a:p>
            <a:r>
              <a:rPr lang="en-US" b="0" i="0" dirty="0">
                <a:solidFill>
                  <a:srgbClr val="616161"/>
                </a:solidFill>
                <a:effectLst/>
                <a:latin typeface="Trebuchet MS" panose="020B0603020202020204" pitchFamily="34" charset="0"/>
              </a:rPr>
              <a:t>Cost and effort are reduced because the data is stored in its original native format with no structure (schema) required of it initially. </a:t>
            </a:r>
            <a:endParaRPr lang="en-US" dirty="0"/>
          </a:p>
        </p:txBody>
      </p:sp>
    </p:spTree>
    <p:extLst>
      <p:ext uri="{BB962C8B-B14F-4D97-AF65-F5344CB8AC3E}">
        <p14:creationId xmlns:p14="http://schemas.microsoft.com/office/powerpoint/2010/main" val="982706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04EE-93DB-44D6-84A4-6342C2110425}"/>
              </a:ext>
            </a:extLst>
          </p:cNvPr>
          <p:cNvSpPr>
            <a:spLocks noGrp="1"/>
          </p:cNvSpPr>
          <p:nvPr>
            <p:ph type="title"/>
          </p:nvPr>
        </p:nvSpPr>
        <p:spPr/>
        <p:txBody>
          <a:bodyPr/>
          <a:lstStyle/>
          <a:p>
            <a:r>
              <a:rPr lang="en-US" b="0" i="0" dirty="0">
                <a:solidFill>
                  <a:srgbClr val="616161"/>
                </a:solidFill>
                <a:effectLst/>
                <a:latin typeface="Trebuchet MS" panose="020B0603020202020204" pitchFamily="34" charset="0"/>
              </a:rPr>
              <a:t>"Schema on Read"</a:t>
            </a:r>
            <a:endParaRPr lang="en-US" dirty="0"/>
          </a:p>
        </p:txBody>
      </p:sp>
      <p:sp>
        <p:nvSpPr>
          <p:cNvPr id="3" name="Content Placeholder 2">
            <a:extLst>
              <a:ext uri="{FF2B5EF4-FFF2-40B4-BE49-F238E27FC236}">
                <a16:creationId xmlns:a16="http://schemas.microsoft.com/office/drawing/2014/main" id="{9A1E04D4-3660-4BFE-A204-1E78CFAFBE9F}"/>
              </a:ext>
            </a:extLst>
          </p:cNvPr>
          <p:cNvSpPr>
            <a:spLocks noGrp="1"/>
          </p:cNvSpPr>
          <p:nvPr>
            <p:ph idx="1"/>
          </p:nvPr>
        </p:nvSpPr>
        <p:spPr>
          <a:xfrm>
            <a:off x="838200" y="1929384"/>
            <a:ext cx="11163300" cy="4471416"/>
          </a:xfrm>
        </p:spPr>
        <p:txBody>
          <a:bodyPr>
            <a:normAutofit fontScale="92500"/>
          </a:bodyPr>
          <a:lstStyle/>
          <a:p>
            <a:r>
              <a:rPr lang="en-US" b="0" i="0" dirty="0">
                <a:solidFill>
                  <a:srgbClr val="616161"/>
                </a:solidFill>
                <a:effectLst/>
                <a:latin typeface="Trebuchet MS" panose="020B0603020202020204" pitchFamily="34" charset="0"/>
              </a:rPr>
              <a:t>Data lakes usually align with an "ELT" strategy which means we can </a:t>
            </a:r>
            <a:r>
              <a:rPr lang="en-US" b="0" i="1" dirty="0">
                <a:solidFill>
                  <a:srgbClr val="616161"/>
                </a:solidFill>
                <a:effectLst/>
                <a:latin typeface="Trebuchet MS" panose="020B0603020202020204" pitchFamily="34" charset="0"/>
              </a:rPr>
              <a:t>Extract </a:t>
            </a:r>
            <a:r>
              <a:rPr lang="en-US" b="0" i="0" dirty="0">
                <a:solidFill>
                  <a:srgbClr val="616161"/>
                </a:solidFill>
                <a:effectLst/>
                <a:latin typeface="Trebuchet MS" panose="020B0603020202020204" pitchFamily="34" charset="0"/>
              </a:rPr>
              <a:t>and </a:t>
            </a:r>
            <a:r>
              <a:rPr lang="en-US" b="0" i="1" dirty="0">
                <a:solidFill>
                  <a:srgbClr val="616161"/>
                </a:solidFill>
                <a:effectLst/>
                <a:latin typeface="Trebuchet MS" panose="020B0603020202020204" pitchFamily="34" charset="0"/>
              </a:rPr>
              <a:t>Load </a:t>
            </a:r>
            <a:r>
              <a:rPr lang="en-US" b="0" i="0" dirty="0">
                <a:solidFill>
                  <a:srgbClr val="616161"/>
                </a:solidFill>
                <a:effectLst/>
                <a:latin typeface="Trebuchet MS" panose="020B0603020202020204" pitchFamily="34" charset="0"/>
              </a:rPr>
              <a:t>into the data lake in its original format, then </a:t>
            </a:r>
            <a:r>
              <a:rPr lang="en-US" b="0" i="1" dirty="0">
                <a:solidFill>
                  <a:srgbClr val="616161"/>
                </a:solidFill>
                <a:effectLst/>
                <a:latin typeface="Trebuchet MS" panose="020B0603020202020204" pitchFamily="34" charset="0"/>
              </a:rPr>
              <a:t>Transform </a:t>
            </a:r>
            <a:r>
              <a:rPr lang="en-US" b="0" i="0" dirty="0">
                <a:solidFill>
                  <a:srgbClr val="616161"/>
                </a:solidFill>
                <a:effectLst/>
                <a:latin typeface="Trebuchet MS" panose="020B0603020202020204" pitchFamily="34" charset="0"/>
              </a:rPr>
              <a:t>later *if* a need presents itself. </a:t>
            </a:r>
          </a:p>
          <a:p>
            <a:r>
              <a:rPr lang="en-US" b="0" i="0" dirty="0">
                <a:solidFill>
                  <a:srgbClr val="616161"/>
                </a:solidFill>
                <a:effectLst/>
                <a:latin typeface="Trebuchet MS" panose="020B0603020202020204" pitchFamily="34" charset="0"/>
              </a:rPr>
              <a:t>An "ELT" strategy goes along with the "Schema on Read" technique that is prevalent in the big data world.</a:t>
            </a:r>
          </a:p>
          <a:p>
            <a:r>
              <a:rPr lang="en-US" b="0" i="0" dirty="0">
                <a:solidFill>
                  <a:srgbClr val="616161"/>
                </a:solidFill>
                <a:effectLst/>
                <a:latin typeface="Trebuchet MS" panose="020B0603020202020204" pitchFamily="34" charset="0"/>
              </a:rPr>
              <a:t>It's become prevalent because you're able to store the data relatively easily with less up-front time investment, then query the data "where it lives" without being required to relocate the data first (though you may want to later after a solution is productionized).</a:t>
            </a:r>
            <a:endParaRPr lang="en-US" dirty="0"/>
          </a:p>
        </p:txBody>
      </p:sp>
    </p:spTree>
    <p:extLst>
      <p:ext uri="{BB962C8B-B14F-4D97-AF65-F5344CB8AC3E}">
        <p14:creationId xmlns:p14="http://schemas.microsoft.com/office/powerpoint/2010/main" val="2529371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CDC3-3719-407E-9738-273CDC5615E9}"/>
              </a:ext>
            </a:extLst>
          </p:cNvPr>
          <p:cNvSpPr>
            <a:spLocks noGrp="1"/>
          </p:cNvSpPr>
          <p:nvPr>
            <p:ph type="title"/>
          </p:nvPr>
        </p:nvSpPr>
        <p:spPr/>
        <p:txBody>
          <a:bodyPr/>
          <a:lstStyle/>
          <a:p>
            <a:r>
              <a:rPr lang="en-US" b="0" i="0" dirty="0">
                <a:solidFill>
                  <a:srgbClr val="616161"/>
                </a:solidFill>
                <a:effectLst/>
                <a:latin typeface="Trebuchet MS" panose="020B0603020202020204" pitchFamily="34" charset="0"/>
              </a:rPr>
              <a:t>"Schema on Write"</a:t>
            </a:r>
            <a:endParaRPr lang="en-US" dirty="0"/>
          </a:p>
        </p:txBody>
      </p:sp>
      <p:sp>
        <p:nvSpPr>
          <p:cNvPr id="3" name="Content Placeholder 2">
            <a:extLst>
              <a:ext uri="{FF2B5EF4-FFF2-40B4-BE49-F238E27FC236}">
                <a16:creationId xmlns:a16="http://schemas.microsoft.com/office/drawing/2014/main" id="{863D83C8-90D3-4DE1-B4E2-E7BCB40AA879}"/>
              </a:ext>
            </a:extLst>
          </p:cNvPr>
          <p:cNvSpPr>
            <a:spLocks noGrp="1"/>
          </p:cNvSpPr>
          <p:nvPr>
            <p:ph idx="1"/>
          </p:nvPr>
        </p:nvSpPr>
        <p:spPr>
          <a:xfrm>
            <a:off x="838200" y="1929384"/>
            <a:ext cx="10919460" cy="4501896"/>
          </a:xfrm>
        </p:spPr>
        <p:txBody>
          <a:bodyPr>
            <a:normAutofit fontScale="85000" lnSpcReduction="10000"/>
          </a:bodyPr>
          <a:lstStyle/>
          <a:p>
            <a:r>
              <a:rPr lang="en-US" b="0" i="0" dirty="0">
                <a:solidFill>
                  <a:srgbClr val="616161"/>
                </a:solidFill>
                <a:effectLst/>
                <a:latin typeface="Trebuchet MS" panose="020B0603020202020204" pitchFamily="34" charset="0"/>
              </a:rPr>
              <a:t>Conversely, traditional data warehousing typically follows at "ETL" strategy in which the </a:t>
            </a:r>
            <a:r>
              <a:rPr lang="en-US" b="0" i="1" dirty="0">
                <a:solidFill>
                  <a:srgbClr val="616161"/>
                </a:solidFill>
                <a:effectLst/>
                <a:latin typeface="Trebuchet MS" panose="020B0603020202020204" pitchFamily="34" charset="0"/>
              </a:rPr>
              <a:t>Transformation</a:t>
            </a:r>
            <a:r>
              <a:rPr lang="en-US" b="0" i="0" dirty="0">
                <a:solidFill>
                  <a:srgbClr val="616161"/>
                </a:solidFill>
                <a:effectLst/>
                <a:latin typeface="Trebuchet MS" panose="020B0603020202020204" pitchFamily="34" charset="0"/>
              </a:rPr>
              <a:t> occurs before the </a:t>
            </a:r>
            <a:r>
              <a:rPr lang="en-US" b="0" i="1" dirty="0">
                <a:solidFill>
                  <a:srgbClr val="616161"/>
                </a:solidFill>
                <a:effectLst/>
                <a:latin typeface="Trebuchet MS" panose="020B0603020202020204" pitchFamily="34" charset="0"/>
              </a:rPr>
              <a:t>Load</a:t>
            </a:r>
            <a:r>
              <a:rPr lang="en-US" b="0" i="0" dirty="0">
                <a:solidFill>
                  <a:srgbClr val="616161"/>
                </a:solidFill>
                <a:effectLst/>
                <a:latin typeface="Trebuchet MS" panose="020B0603020202020204" pitchFamily="34" charset="0"/>
              </a:rPr>
              <a:t> to the data warehouse </a:t>
            </a:r>
          </a:p>
          <a:p>
            <a:r>
              <a:rPr lang="en-US" b="0" i="0" dirty="0">
                <a:solidFill>
                  <a:srgbClr val="616161"/>
                </a:solidFill>
                <a:effectLst/>
                <a:latin typeface="Trebuchet MS" panose="020B0603020202020204" pitchFamily="34" charset="0"/>
              </a:rPr>
              <a:t>- this is referred to a "Schema on Write" because the schema, i.e., structure of the data, must be defined before the data is loaded to the data warehouse. </a:t>
            </a:r>
          </a:p>
          <a:p>
            <a:r>
              <a:rPr lang="en-US" b="0" i="0" dirty="0">
                <a:solidFill>
                  <a:srgbClr val="616161"/>
                </a:solidFill>
                <a:effectLst/>
                <a:latin typeface="Trebuchet MS" panose="020B0603020202020204" pitchFamily="34" charset="0"/>
              </a:rPr>
              <a:t>This takes time and effort to do correctly. </a:t>
            </a:r>
          </a:p>
          <a:p>
            <a:r>
              <a:rPr lang="en-US" b="0" i="0" dirty="0">
                <a:solidFill>
                  <a:srgbClr val="616161"/>
                </a:solidFill>
                <a:effectLst/>
                <a:latin typeface="Trebuchet MS" panose="020B0603020202020204" pitchFamily="34" charset="0"/>
              </a:rPr>
              <a:t>It also means we typically need to define use cases ahead of time in order to validate the schema is correct.</a:t>
            </a:r>
          </a:p>
          <a:p>
            <a:r>
              <a:rPr lang="en-US" b="0" i="0" dirty="0">
                <a:solidFill>
                  <a:srgbClr val="616161"/>
                </a:solidFill>
                <a:effectLst/>
                <a:latin typeface="Trebuchet MS" panose="020B0603020202020204" pitchFamily="34" charset="0"/>
              </a:rPr>
              <a:t> We can also expect the use cases and needs to evolve over time - this is a good thing but can be challenging to implement sometimes.</a:t>
            </a:r>
            <a:endParaRPr lang="en-US" dirty="0"/>
          </a:p>
        </p:txBody>
      </p:sp>
    </p:spTree>
    <p:extLst>
      <p:ext uri="{BB962C8B-B14F-4D97-AF65-F5344CB8AC3E}">
        <p14:creationId xmlns:p14="http://schemas.microsoft.com/office/powerpoint/2010/main" val="272601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F26B-DC87-45BA-8627-BF10669BEE71}"/>
              </a:ext>
            </a:extLst>
          </p:cNvPr>
          <p:cNvSpPr>
            <a:spLocks noGrp="1"/>
          </p:cNvSpPr>
          <p:nvPr>
            <p:ph type="title"/>
          </p:nvPr>
        </p:nvSpPr>
        <p:spPr/>
        <p:txBody>
          <a:bodyPr>
            <a:normAutofit fontScale="90000"/>
          </a:bodyPr>
          <a:lstStyle/>
          <a:p>
            <a:r>
              <a:rPr lang="en-US" b="1" i="0" u="none" strike="noStrike" dirty="0">
                <a:solidFill>
                  <a:srgbClr val="587470"/>
                </a:solidFill>
                <a:effectLst/>
                <a:latin typeface="Trebuchet MS" panose="020B0603020202020204" pitchFamily="34" charset="0"/>
              </a:rPr>
              <a:t>Use Cases For a Data Lake</a:t>
            </a:r>
            <a:br>
              <a:rPr lang="en-US" b="1" i="0" u="none" strike="noStrike" dirty="0">
                <a:solidFill>
                  <a:srgbClr val="587470"/>
                </a:solidFill>
                <a:effectLst/>
                <a:latin typeface="Trebuchet MS" panose="020B0603020202020204" pitchFamily="34" charset="0"/>
              </a:rPr>
            </a:br>
            <a:endParaRPr lang="en-US" dirty="0"/>
          </a:p>
        </p:txBody>
      </p:sp>
      <p:sp>
        <p:nvSpPr>
          <p:cNvPr id="3" name="Content Placeholder 2">
            <a:extLst>
              <a:ext uri="{FF2B5EF4-FFF2-40B4-BE49-F238E27FC236}">
                <a16:creationId xmlns:a16="http://schemas.microsoft.com/office/drawing/2014/main" id="{DD5B38DB-DA5C-4F0E-9E76-F9186DF589EA}"/>
              </a:ext>
            </a:extLst>
          </p:cNvPr>
          <p:cNvSpPr>
            <a:spLocks noGrp="1"/>
          </p:cNvSpPr>
          <p:nvPr>
            <p:ph idx="1"/>
          </p:nvPr>
        </p:nvSpPr>
        <p:spPr/>
        <p:txBody>
          <a:bodyPr>
            <a:normAutofit fontScale="47500" lnSpcReduction="20000"/>
          </a:bodyPr>
          <a:lstStyle/>
          <a:p>
            <a:pPr algn="l"/>
            <a:r>
              <a:rPr lang="en-US" b="0" i="0" u="none" strike="noStrike" dirty="0">
                <a:solidFill>
                  <a:srgbClr val="616161"/>
                </a:solidFill>
                <a:effectLst/>
                <a:latin typeface="Trebuchet MS" panose="020B0603020202020204" pitchFamily="34" charset="0"/>
              </a:rPr>
              <a:t>There are a variety of ways you can use a data lake:</a:t>
            </a:r>
          </a:p>
          <a:p>
            <a:pPr algn="l">
              <a:buFont typeface="Arial" panose="020B0604020202020204" pitchFamily="34" charset="0"/>
              <a:buChar char="•"/>
            </a:pPr>
            <a:r>
              <a:rPr lang="en-US" sz="3800" b="1" i="0" u="none" strike="noStrike" dirty="0">
                <a:solidFill>
                  <a:srgbClr val="616161"/>
                </a:solidFill>
                <a:effectLst/>
                <a:latin typeface="Trebuchet MS" panose="020B0603020202020204" pitchFamily="34" charset="0"/>
              </a:rPr>
              <a:t>Ingestion of semi-structured and unstructured data sources (aka big data)</a:t>
            </a:r>
            <a:r>
              <a:rPr lang="en-US" sz="3800" b="0" i="0" u="none" strike="noStrike" dirty="0">
                <a:solidFill>
                  <a:srgbClr val="616161"/>
                </a:solidFill>
                <a:effectLst/>
                <a:latin typeface="Trebuchet MS" panose="020B0603020202020204" pitchFamily="34" charset="0"/>
              </a:rPr>
              <a:t> such as equipment readings, telemetry data, logs, streaming data, and so forth. A data lake is a great solution for storing</a:t>
            </a:r>
            <a:r>
              <a:rPr lang="en-US" sz="3800" b="1" i="0" u="none" strike="noStrike" dirty="0">
                <a:solidFill>
                  <a:srgbClr val="616161"/>
                </a:solidFill>
                <a:effectLst/>
                <a:latin typeface="Trebuchet MS" panose="020B0603020202020204" pitchFamily="34" charset="0"/>
              </a:rPr>
              <a:t> IoT (Internet of Things) type of data</a:t>
            </a:r>
            <a:r>
              <a:rPr lang="en-US" sz="3800" b="0" i="0" u="none" strike="noStrike" dirty="0">
                <a:solidFill>
                  <a:srgbClr val="616161"/>
                </a:solidFill>
                <a:effectLst/>
                <a:latin typeface="Trebuchet MS" panose="020B0603020202020204" pitchFamily="34" charset="0"/>
              </a:rPr>
              <a:t> which has traditionally been more difficult to store, and can support </a:t>
            </a:r>
            <a:r>
              <a:rPr lang="en-US" sz="3800" b="1" i="0" u="none" strike="noStrike" dirty="0">
                <a:solidFill>
                  <a:srgbClr val="616161"/>
                </a:solidFill>
                <a:effectLst/>
                <a:latin typeface="Trebuchet MS" panose="020B0603020202020204" pitchFamily="34" charset="0"/>
              </a:rPr>
              <a:t>near real-time</a:t>
            </a:r>
            <a:r>
              <a:rPr lang="en-US" sz="3800" b="0" i="0" u="none" strike="noStrike" dirty="0">
                <a:solidFill>
                  <a:srgbClr val="616161"/>
                </a:solidFill>
                <a:effectLst/>
                <a:latin typeface="Trebuchet MS" panose="020B0603020202020204" pitchFamily="34" charset="0"/>
              </a:rPr>
              <a:t> analysis. Optionally, you can also add </a:t>
            </a:r>
            <a:r>
              <a:rPr lang="en-US" sz="3800" b="1" i="0" u="none" strike="noStrike" dirty="0">
                <a:solidFill>
                  <a:srgbClr val="616161"/>
                </a:solidFill>
                <a:effectLst/>
                <a:latin typeface="Trebuchet MS" panose="020B0603020202020204" pitchFamily="34" charset="0"/>
              </a:rPr>
              <a:t>structured data</a:t>
            </a:r>
            <a:r>
              <a:rPr lang="en-US" sz="3800" b="0" i="0" u="none" strike="noStrike" dirty="0">
                <a:solidFill>
                  <a:srgbClr val="616161"/>
                </a:solidFill>
                <a:effectLst/>
                <a:latin typeface="Trebuchet MS" panose="020B0603020202020204" pitchFamily="34" charset="0"/>
              </a:rPr>
              <a:t> (i.e., extracted from a relational data source) to a data lake if your objective is a single repository of all data to be available via the lake.</a:t>
            </a:r>
          </a:p>
          <a:p>
            <a:pPr algn="l">
              <a:buFont typeface="Arial" panose="020B0604020202020204" pitchFamily="34" charset="0"/>
              <a:buChar char="•"/>
            </a:pPr>
            <a:r>
              <a:rPr lang="en-US" sz="3800" b="1" i="0" u="none" strike="noStrike" dirty="0">
                <a:solidFill>
                  <a:srgbClr val="616161"/>
                </a:solidFill>
                <a:effectLst/>
                <a:latin typeface="Trebuchet MS" panose="020B0603020202020204" pitchFamily="34" charset="0"/>
              </a:rPr>
              <a:t>Experimental analysis</a:t>
            </a:r>
            <a:r>
              <a:rPr lang="en-US" sz="3800" b="0" i="0" u="none" strike="noStrike" dirty="0">
                <a:solidFill>
                  <a:srgbClr val="616161"/>
                </a:solidFill>
                <a:effectLst/>
                <a:latin typeface="Trebuchet MS" panose="020B0603020202020204" pitchFamily="34" charset="0"/>
              </a:rPr>
              <a:t> of data before its value or purpose has been fully defined. Agility is important for every business these days, so a data lake can play an important role in "proof of value" type of situations because of the "ELT" approach discussed above.</a:t>
            </a:r>
          </a:p>
          <a:p>
            <a:pPr algn="l">
              <a:buFont typeface="Arial" panose="020B0604020202020204" pitchFamily="34" charset="0"/>
              <a:buChar char="•"/>
            </a:pPr>
            <a:r>
              <a:rPr lang="en-US" sz="3800" b="1" i="0" u="none" strike="noStrike" dirty="0">
                <a:solidFill>
                  <a:srgbClr val="616161"/>
                </a:solidFill>
                <a:effectLst/>
                <a:latin typeface="Trebuchet MS" panose="020B0603020202020204" pitchFamily="34" charset="0"/>
              </a:rPr>
              <a:t>Advanced analytics support</a:t>
            </a:r>
            <a:r>
              <a:rPr lang="en-US" sz="3800" b="0" i="0" u="none" strike="noStrike" dirty="0">
                <a:solidFill>
                  <a:srgbClr val="616161"/>
                </a:solidFill>
                <a:effectLst/>
                <a:latin typeface="Trebuchet MS" panose="020B0603020202020204" pitchFamily="34" charset="0"/>
              </a:rPr>
              <a:t>. A data lake is useful for data scientists and analysts to provision and experiment with data.</a:t>
            </a:r>
          </a:p>
          <a:p>
            <a:pPr algn="l">
              <a:buFont typeface="Arial" panose="020B0604020202020204" pitchFamily="34" charset="0"/>
              <a:buChar char="•"/>
            </a:pPr>
            <a:r>
              <a:rPr lang="en-US" sz="3800" b="1" i="0" u="none" strike="noStrike" dirty="0">
                <a:solidFill>
                  <a:srgbClr val="616161"/>
                </a:solidFill>
                <a:effectLst/>
                <a:latin typeface="Trebuchet MS" panose="020B0603020202020204" pitchFamily="34" charset="0"/>
              </a:rPr>
              <a:t>Archival and historical data storage</a:t>
            </a:r>
            <a:r>
              <a:rPr lang="en-US" sz="3800" b="0" i="0" u="none" strike="noStrike" dirty="0">
                <a:solidFill>
                  <a:srgbClr val="616161"/>
                </a:solidFill>
                <a:effectLst/>
                <a:latin typeface="Trebuchet MS" panose="020B0603020202020204" pitchFamily="34" charset="0"/>
              </a:rPr>
              <a:t>. Sometimes data is used infrequently, but does need to be available for analysis. A data lake strategy can be very valuable to support an active archive strategy.</a:t>
            </a:r>
          </a:p>
          <a:p>
            <a:endParaRPr lang="en-US" dirty="0"/>
          </a:p>
        </p:txBody>
      </p:sp>
    </p:spTree>
    <p:extLst>
      <p:ext uri="{BB962C8B-B14F-4D97-AF65-F5344CB8AC3E}">
        <p14:creationId xmlns:p14="http://schemas.microsoft.com/office/powerpoint/2010/main" val="55939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CE55-947E-4194-9911-AFAA8FCFEC97}"/>
              </a:ext>
            </a:extLst>
          </p:cNvPr>
          <p:cNvSpPr>
            <a:spLocks noGrp="1"/>
          </p:cNvSpPr>
          <p:nvPr>
            <p:ph type="title"/>
          </p:nvPr>
        </p:nvSpPr>
        <p:spPr/>
        <p:txBody>
          <a:bodyPr>
            <a:normAutofit fontScale="90000"/>
          </a:bodyPr>
          <a:lstStyle/>
          <a:p>
            <a:br>
              <a:rPr lang="en-US" b="1" i="0" u="none" strike="noStrike" dirty="0">
                <a:solidFill>
                  <a:srgbClr val="587470"/>
                </a:solidFill>
                <a:effectLst/>
                <a:latin typeface="Trebuchet MS" panose="020B0603020202020204" pitchFamily="34" charset="0"/>
              </a:rPr>
            </a:br>
            <a:r>
              <a:rPr lang="en-US" b="1" i="0" u="none" strike="noStrike" dirty="0">
                <a:solidFill>
                  <a:srgbClr val="587470"/>
                </a:solidFill>
                <a:effectLst/>
                <a:latin typeface="Trebuchet MS" panose="020B0603020202020204" pitchFamily="34" charset="0"/>
              </a:rPr>
              <a:t>Use Cases For a Data Lake</a:t>
            </a:r>
            <a:br>
              <a:rPr lang="en-US" b="1" i="0" u="none" strike="noStrike" dirty="0">
                <a:solidFill>
                  <a:srgbClr val="587470"/>
                </a:solidFill>
                <a:effectLst/>
                <a:latin typeface="Trebuchet MS" panose="020B0603020202020204" pitchFamily="34" charset="0"/>
              </a:rPr>
            </a:br>
            <a:endParaRPr lang="en-US" dirty="0"/>
          </a:p>
        </p:txBody>
      </p:sp>
      <p:sp>
        <p:nvSpPr>
          <p:cNvPr id="3" name="Content Placeholder 2">
            <a:extLst>
              <a:ext uri="{FF2B5EF4-FFF2-40B4-BE49-F238E27FC236}">
                <a16:creationId xmlns:a16="http://schemas.microsoft.com/office/drawing/2014/main" id="{7857A4FA-B2D9-40C4-8D2B-B79F3097AA98}"/>
              </a:ext>
            </a:extLst>
          </p:cNvPr>
          <p:cNvSpPr>
            <a:spLocks noGrp="1"/>
          </p:cNvSpPr>
          <p:nvPr>
            <p:ph idx="1"/>
          </p:nvPr>
        </p:nvSpPr>
        <p:spPr>
          <a:xfrm>
            <a:off x="518160" y="1929383"/>
            <a:ext cx="10835640" cy="4563491"/>
          </a:xfrm>
        </p:spPr>
        <p:txBody>
          <a:bodyPr>
            <a:normAutofit fontScale="40000" lnSpcReduction="20000"/>
          </a:bodyPr>
          <a:lstStyle/>
          <a:p>
            <a:pPr algn="l">
              <a:buFont typeface="Arial" panose="020B0604020202020204" pitchFamily="34" charset="0"/>
              <a:buChar char="•"/>
            </a:pPr>
            <a:r>
              <a:rPr lang="en-US" sz="4500" b="1" i="0" u="none" strike="noStrike" dirty="0">
                <a:solidFill>
                  <a:srgbClr val="616161"/>
                </a:solidFill>
                <a:effectLst/>
                <a:latin typeface="Trebuchet MS" panose="020B0603020202020204" pitchFamily="34" charset="0"/>
              </a:rPr>
              <a:t>Support for Lambda architecture</a:t>
            </a:r>
            <a:r>
              <a:rPr lang="en-US" sz="4500" b="0" i="0" u="none" strike="noStrike" dirty="0">
                <a:solidFill>
                  <a:srgbClr val="616161"/>
                </a:solidFill>
                <a:effectLst/>
                <a:latin typeface="Trebuchet MS" panose="020B0603020202020204" pitchFamily="34" charset="0"/>
              </a:rPr>
              <a:t> which includes a speed layer, batch layer, and serving layer.</a:t>
            </a:r>
          </a:p>
          <a:p>
            <a:pPr algn="l">
              <a:buFont typeface="Arial" panose="020B0604020202020204" pitchFamily="34" charset="0"/>
              <a:buChar char="•"/>
            </a:pPr>
            <a:r>
              <a:rPr lang="en-US" sz="4500" b="1" i="0" u="none" strike="noStrike" dirty="0">
                <a:solidFill>
                  <a:srgbClr val="616161"/>
                </a:solidFill>
                <a:effectLst/>
                <a:latin typeface="Trebuchet MS" panose="020B0603020202020204" pitchFamily="34" charset="0"/>
              </a:rPr>
              <a:t>Preparation for data warehousing.</a:t>
            </a:r>
            <a:r>
              <a:rPr lang="en-US" sz="4500" b="0" i="0" u="none" strike="noStrike" dirty="0">
                <a:solidFill>
                  <a:srgbClr val="616161"/>
                </a:solidFill>
                <a:effectLst/>
                <a:latin typeface="Trebuchet MS" panose="020B0603020202020204" pitchFamily="34" charset="0"/>
              </a:rPr>
              <a:t> Using a data lake as a staging area of a data warehouse is one way to utilize the lake, particularly if you are getting started.</a:t>
            </a:r>
          </a:p>
          <a:p>
            <a:pPr algn="l">
              <a:buFont typeface="Arial" panose="020B0604020202020204" pitchFamily="34" charset="0"/>
              <a:buChar char="•"/>
            </a:pPr>
            <a:r>
              <a:rPr lang="en-US" sz="4500" b="1" i="0" u="none" strike="noStrike" dirty="0">
                <a:solidFill>
                  <a:srgbClr val="616161"/>
                </a:solidFill>
                <a:effectLst/>
                <a:latin typeface="Trebuchet MS" panose="020B0603020202020204" pitchFamily="34" charset="0"/>
              </a:rPr>
              <a:t>Augment a data warehouse.</a:t>
            </a:r>
            <a:r>
              <a:rPr lang="en-US" sz="4500" b="0" i="0" u="none" strike="noStrike" dirty="0">
                <a:solidFill>
                  <a:srgbClr val="616161"/>
                </a:solidFill>
                <a:effectLst/>
                <a:latin typeface="Trebuchet MS" panose="020B0603020202020204" pitchFamily="34" charset="0"/>
              </a:rPr>
              <a:t> A data lake may contain data that isn't easily stored in a data warehouse, or isn't queried frequently. The data lake might be accessed via federated queries which make its separation from the DW transparent to end users via a data virtualization layer.</a:t>
            </a:r>
          </a:p>
          <a:p>
            <a:pPr algn="l">
              <a:buFont typeface="Arial" panose="020B0604020202020204" pitchFamily="34" charset="0"/>
              <a:buChar char="•"/>
            </a:pPr>
            <a:r>
              <a:rPr lang="en-US" sz="4500" b="1" i="0" u="none" strike="noStrike" dirty="0">
                <a:solidFill>
                  <a:srgbClr val="616161"/>
                </a:solidFill>
                <a:effectLst/>
                <a:latin typeface="Trebuchet MS" panose="020B0603020202020204" pitchFamily="34" charset="0"/>
              </a:rPr>
              <a:t>Distributed processing</a:t>
            </a:r>
            <a:r>
              <a:rPr lang="en-US" sz="4500" b="0" i="0" u="none" strike="noStrike" dirty="0">
                <a:solidFill>
                  <a:srgbClr val="616161"/>
                </a:solidFill>
                <a:effectLst/>
                <a:latin typeface="Trebuchet MS" panose="020B0603020202020204" pitchFamily="34" charset="0"/>
              </a:rPr>
              <a:t> capabilities associated with a logical data warehouse.</a:t>
            </a:r>
          </a:p>
          <a:p>
            <a:pPr algn="l">
              <a:buFont typeface="Arial" panose="020B0604020202020204" pitchFamily="34" charset="0"/>
              <a:buChar char="•"/>
            </a:pPr>
            <a:r>
              <a:rPr lang="en-US" sz="4500" b="1" i="0" u="none" strike="noStrike" dirty="0">
                <a:solidFill>
                  <a:srgbClr val="616161"/>
                </a:solidFill>
                <a:effectLst/>
                <a:latin typeface="Trebuchet MS" panose="020B0603020202020204" pitchFamily="34" charset="0"/>
              </a:rPr>
              <a:t>Storage of all organizational data</a:t>
            </a:r>
            <a:r>
              <a:rPr lang="en-US" sz="4500" b="0" i="0" u="none" strike="noStrike" dirty="0">
                <a:solidFill>
                  <a:srgbClr val="616161"/>
                </a:solidFill>
                <a:effectLst/>
                <a:latin typeface="Trebuchet MS" panose="020B0603020202020204" pitchFamily="34" charset="0"/>
              </a:rPr>
              <a:t> to support downstream reporting &amp; analysis activities. Some organizations wish to achieve a single storage repository for all types of data. Frequently, the goal is to store as much data as possible to support any type of analysis that might yield valuable findings.</a:t>
            </a:r>
          </a:p>
          <a:p>
            <a:pPr algn="l">
              <a:buFont typeface="Arial" panose="020B0604020202020204" pitchFamily="34" charset="0"/>
              <a:buChar char="•"/>
            </a:pPr>
            <a:r>
              <a:rPr lang="en-US" sz="4500" b="1" i="0" u="none" strike="noStrike" dirty="0">
                <a:solidFill>
                  <a:srgbClr val="616161"/>
                </a:solidFill>
                <a:effectLst/>
                <a:latin typeface="Trebuchet MS" panose="020B0603020202020204" pitchFamily="34" charset="0"/>
              </a:rPr>
              <a:t>Application support</a:t>
            </a:r>
            <a:r>
              <a:rPr lang="en-US" sz="4500" b="0" i="0" u="none" strike="noStrike" dirty="0">
                <a:solidFill>
                  <a:srgbClr val="616161"/>
                </a:solidFill>
                <a:effectLst/>
                <a:latin typeface="Trebuchet MS" panose="020B0603020202020204" pitchFamily="34" charset="0"/>
              </a:rPr>
              <a:t>. In addition to analysis by people, a data lake can be a data source for a front-end application. The data lake might also act as a publisher for a downstream application (though ingestion of data into the data lake for purposes of analytics remains the most frequently cited use).</a:t>
            </a:r>
          </a:p>
          <a:p>
            <a:endParaRPr lang="en-US" dirty="0"/>
          </a:p>
        </p:txBody>
      </p:sp>
    </p:spTree>
    <p:extLst>
      <p:ext uri="{BB962C8B-B14F-4D97-AF65-F5344CB8AC3E}">
        <p14:creationId xmlns:p14="http://schemas.microsoft.com/office/powerpoint/2010/main" val="206921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9D22E-20D9-4BC2-9E76-C37C896CCCD0}"/>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67130279-3749-43F8-9B87-2B805CC45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8" y="801689"/>
            <a:ext cx="12178002" cy="524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400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4B211C-C0F6-4AE8-8121-30879CBB4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18E7C-3381-485D-9AC6-7FE3BC78E8EC}"/>
              </a:ext>
            </a:extLst>
          </p:cNvPr>
          <p:cNvSpPr>
            <a:spLocks noGrp="1"/>
          </p:cNvSpPr>
          <p:nvPr>
            <p:ph type="title"/>
          </p:nvPr>
        </p:nvSpPr>
        <p:spPr>
          <a:xfrm>
            <a:off x="630936" y="4566390"/>
            <a:ext cx="3419856" cy="1601481"/>
          </a:xfrm>
        </p:spPr>
        <p:txBody>
          <a:bodyPr anchor="ctr">
            <a:normAutofit/>
          </a:bodyPr>
          <a:lstStyle/>
          <a:p>
            <a:pPr>
              <a:lnSpc>
                <a:spcPct val="90000"/>
              </a:lnSpc>
            </a:pPr>
            <a:br>
              <a:rPr lang="en-US" sz="2600" b="1" i="0" u="none" strike="noStrike">
                <a:effectLst/>
                <a:latin typeface="Trebuchet MS" panose="020B0603020202020204" pitchFamily="34" charset="0"/>
              </a:rPr>
            </a:br>
            <a:r>
              <a:rPr lang="en-US" sz="2600" b="1" i="0" u="none" strike="noStrike">
                <a:effectLst/>
                <a:latin typeface="Trebuchet MS" panose="020B0603020202020204" pitchFamily="34" charset="0"/>
              </a:rPr>
              <a:t>Planning a Data Lake</a:t>
            </a:r>
            <a:br>
              <a:rPr lang="en-US" sz="2600" b="1" i="0" u="none" strike="noStrike">
                <a:effectLst/>
                <a:latin typeface="Trebuchet MS" panose="020B0603020202020204" pitchFamily="34" charset="0"/>
              </a:rPr>
            </a:br>
            <a:endParaRPr lang="en-US" sz="2600"/>
          </a:p>
        </p:txBody>
      </p:sp>
      <p:sp>
        <p:nvSpPr>
          <p:cNvPr id="3" name="Content Placeholder 2">
            <a:extLst>
              <a:ext uri="{FF2B5EF4-FFF2-40B4-BE49-F238E27FC236}">
                <a16:creationId xmlns:a16="http://schemas.microsoft.com/office/drawing/2014/main" id="{20B5C24C-B8A8-4C11-BC1E-27EA2012B51D}"/>
              </a:ext>
            </a:extLst>
          </p:cNvPr>
          <p:cNvSpPr>
            <a:spLocks noGrp="1"/>
          </p:cNvSpPr>
          <p:nvPr>
            <p:ph idx="1"/>
          </p:nvPr>
        </p:nvSpPr>
        <p:spPr>
          <a:xfrm>
            <a:off x="4654294" y="2811780"/>
            <a:ext cx="7188710" cy="3810000"/>
          </a:xfrm>
        </p:spPr>
        <p:txBody>
          <a:bodyPr anchor="ctr">
            <a:normAutofit/>
          </a:bodyPr>
          <a:lstStyle/>
          <a:p>
            <a:pPr>
              <a:lnSpc>
                <a:spcPct val="100000"/>
              </a:lnSpc>
            </a:pPr>
            <a:r>
              <a:rPr lang="en-US" sz="1600" b="0" i="0" dirty="0">
                <a:effectLst/>
                <a:latin typeface="Verdana" panose="020B0604030504040204" pitchFamily="34" charset="0"/>
                <a:ea typeface="Verdana" panose="020B0604030504040204" pitchFamily="34" charset="0"/>
              </a:rPr>
              <a:t>As we discussed, a data lake reduces the up-front effort of getting data stored because we aren't absolutely required to structure it first. </a:t>
            </a:r>
          </a:p>
          <a:p>
            <a:pPr>
              <a:lnSpc>
                <a:spcPct val="100000"/>
              </a:lnSpc>
            </a:pPr>
            <a:r>
              <a:rPr lang="en-US" sz="1600" b="0" i="0" dirty="0">
                <a:effectLst/>
                <a:latin typeface="Verdana" panose="020B0604030504040204" pitchFamily="34" charset="0"/>
                <a:ea typeface="Verdana" panose="020B0604030504040204" pitchFamily="34" charset="0"/>
              </a:rPr>
              <a:t>However, that doesn't mean there's no planning at all. </a:t>
            </a:r>
          </a:p>
          <a:p>
            <a:pPr>
              <a:lnSpc>
                <a:spcPct val="100000"/>
              </a:lnSpc>
            </a:pPr>
            <a:r>
              <a:rPr lang="en-US" sz="1600" b="0" i="0" dirty="0">
                <a:effectLst/>
                <a:latin typeface="Verdana" panose="020B0604030504040204" pitchFamily="34" charset="0"/>
                <a:ea typeface="Verdana" panose="020B0604030504040204" pitchFamily="34" charset="0"/>
              </a:rPr>
              <a:t>There's various things you want to consider as you're planning a data lake </a:t>
            </a:r>
          </a:p>
          <a:p>
            <a:pPr>
              <a:lnSpc>
                <a:spcPct val="100000"/>
              </a:lnSpc>
            </a:pPr>
            <a:r>
              <a:rPr lang="en-US" sz="1600" b="0" i="0" dirty="0">
                <a:effectLst/>
                <a:latin typeface="Verdana" panose="020B0604030504040204" pitchFamily="34" charset="0"/>
                <a:ea typeface="Verdana" panose="020B0604030504040204" pitchFamily="34" charset="0"/>
              </a:rPr>
              <a:t>-- to prevent it from becoming the dreaded data swamp </a:t>
            </a:r>
          </a:p>
          <a:p>
            <a:pPr>
              <a:lnSpc>
                <a:spcPct val="100000"/>
              </a:lnSpc>
            </a:pPr>
            <a:r>
              <a:rPr lang="en-US" sz="1600" b="0" i="0" dirty="0">
                <a:effectLst/>
                <a:latin typeface="Verdana" panose="020B0604030504040204" pitchFamily="34" charset="0"/>
                <a:ea typeface="Verdana" panose="020B0604030504040204" pitchFamily="34" charset="0"/>
              </a:rPr>
              <a:t>-- including things such as:</a:t>
            </a:r>
            <a:endParaRPr lang="en-US" sz="1600" dirty="0">
              <a:latin typeface="Verdana" panose="020B0604030504040204" pitchFamily="34" charset="0"/>
              <a:ea typeface="Verdana" panose="020B0604030504040204" pitchFamily="34" charset="0"/>
            </a:endParaRPr>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p:pic>
            <p:nvPicPr>
              <p:cNvPr id="12" name="Ink 1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pic>
        <p:nvPicPr>
          <p:cNvPr id="5" name="Picture 4">
            <a:extLst>
              <a:ext uri="{FF2B5EF4-FFF2-40B4-BE49-F238E27FC236}">
                <a16:creationId xmlns:a16="http://schemas.microsoft.com/office/drawing/2014/main" id="{7BD59007-4E26-4D11-A279-5AC00568473D}"/>
              </a:ext>
            </a:extLst>
          </p:cNvPr>
          <p:cNvPicPr>
            <a:picLocks noChangeAspect="1"/>
          </p:cNvPicPr>
          <p:nvPr/>
        </p:nvPicPr>
        <p:blipFill>
          <a:blip r:embed="rId4"/>
          <a:stretch>
            <a:fillRect/>
          </a:stretch>
        </p:blipFill>
        <p:spPr>
          <a:xfrm>
            <a:off x="637032" y="463924"/>
            <a:ext cx="10917936" cy="2538421"/>
          </a:xfrm>
          <a:prstGeom prst="rect">
            <a:avLst/>
          </a:prstGeom>
        </p:spPr>
      </p:pic>
      <p:sp>
        <p:nvSpPr>
          <p:cNvPr id="1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6390"/>
            <a:ext cx="18288" cy="1601482"/>
          </a:xfrm>
          <a:custGeom>
            <a:avLst/>
            <a:gdLst>
              <a:gd name="connsiteX0" fmla="*/ 0 w 18288"/>
              <a:gd name="connsiteY0" fmla="*/ 0 h 1601482"/>
              <a:gd name="connsiteX1" fmla="*/ 18288 w 18288"/>
              <a:gd name="connsiteY1" fmla="*/ 0 h 1601482"/>
              <a:gd name="connsiteX2" fmla="*/ 18288 w 18288"/>
              <a:gd name="connsiteY2" fmla="*/ 549842 h 1601482"/>
              <a:gd name="connsiteX3" fmla="*/ 18288 w 18288"/>
              <a:gd name="connsiteY3" fmla="*/ 1115699 h 1601482"/>
              <a:gd name="connsiteX4" fmla="*/ 18288 w 18288"/>
              <a:gd name="connsiteY4" fmla="*/ 1601482 h 1601482"/>
              <a:gd name="connsiteX5" fmla="*/ 0 w 18288"/>
              <a:gd name="connsiteY5" fmla="*/ 1601482 h 1601482"/>
              <a:gd name="connsiteX6" fmla="*/ 0 w 18288"/>
              <a:gd name="connsiteY6" fmla="*/ 1067655 h 1601482"/>
              <a:gd name="connsiteX7" fmla="*/ 0 w 18288"/>
              <a:gd name="connsiteY7" fmla="*/ 517813 h 1601482"/>
              <a:gd name="connsiteX8" fmla="*/ 0 w 18288"/>
              <a:gd name="connsiteY8" fmla="*/ 0 h 160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1482" fill="none" extrusionOk="0">
                <a:moveTo>
                  <a:pt x="0" y="0"/>
                </a:moveTo>
                <a:cubicBezTo>
                  <a:pt x="4865" y="374"/>
                  <a:pt x="13608" y="53"/>
                  <a:pt x="18288" y="0"/>
                </a:cubicBezTo>
                <a:cubicBezTo>
                  <a:pt x="13491" y="239554"/>
                  <a:pt x="33082" y="357305"/>
                  <a:pt x="18288" y="549842"/>
                </a:cubicBezTo>
                <a:cubicBezTo>
                  <a:pt x="3494" y="742379"/>
                  <a:pt x="2109" y="968008"/>
                  <a:pt x="18288" y="1115699"/>
                </a:cubicBezTo>
                <a:cubicBezTo>
                  <a:pt x="34467" y="1263390"/>
                  <a:pt x="40467" y="1447654"/>
                  <a:pt x="18288" y="1601482"/>
                </a:cubicBezTo>
                <a:cubicBezTo>
                  <a:pt x="10638" y="1602054"/>
                  <a:pt x="4111" y="1601075"/>
                  <a:pt x="0" y="1601482"/>
                </a:cubicBezTo>
                <a:cubicBezTo>
                  <a:pt x="11161" y="1416130"/>
                  <a:pt x="-25575" y="1276384"/>
                  <a:pt x="0" y="1067655"/>
                </a:cubicBezTo>
                <a:cubicBezTo>
                  <a:pt x="25575" y="858926"/>
                  <a:pt x="19778" y="740089"/>
                  <a:pt x="0" y="517813"/>
                </a:cubicBezTo>
                <a:cubicBezTo>
                  <a:pt x="-19778" y="295537"/>
                  <a:pt x="-1186" y="190747"/>
                  <a:pt x="0" y="0"/>
                </a:cubicBezTo>
                <a:close/>
              </a:path>
              <a:path w="18288" h="1601482" stroke="0" extrusionOk="0">
                <a:moveTo>
                  <a:pt x="0" y="0"/>
                </a:moveTo>
                <a:cubicBezTo>
                  <a:pt x="5341" y="9"/>
                  <a:pt x="11148" y="-611"/>
                  <a:pt x="18288" y="0"/>
                </a:cubicBezTo>
                <a:cubicBezTo>
                  <a:pt x="28591" y="163128"/>
                  <a:pt x="29410" y="353165"/>
                  <a:pt x="18288" y="485783"/>
                </a:cubicBezTo>
                <a:cubicBezTo>
                  <a:pt x="7166" y="618401"/>
                  <a:pt x="-625" y="808120"/>
                  <a:pt x="18288" y="1051640"/>
                </a:cubicBezTo>
                <a:cubicBezTo>
                  <a:pt x="37201" y="1295160"/>
                  <a:pt x="-225" y="1354107"/>
                  <a:pt x="18288" y="1601482"/>
                </a:cubicBezTo>
                <a:cubicBezTo>
                  <a:pt x="12642" y="1601712"/>
                  <a:pt x="3803" y="1601151"/>
                  <a:pt x="0" y="1601482"/>
                </a:cubicBezTo>
                <a:cubicBezTo>
                  <a:pt x="20846" y="1460490"/>
                  <a:pt x="16548" y="1224222"/>
                  <a:pt x="0" y="1035625"/>
                </a:cubicBezTo>
                <a:cubicBezTo>
                  <a:pt x="-16548" y="847028"/>
                  <a:pt x="24571" y="662668"/>
                  <a:pt x="0" y="469768"/>
                </a:cubicBezTo>
                <a:cubicBezTo>
                  <a:pt x="-24571" y="276868"/>
                  <a:pt x="-22089" y="172464"/>
                  <a:pt x="0" y="0"/>
                </a:cubicBezTo>
                <a:close/>
              </a:path>
            </a:pathLst>
          </a:custGeom>
          <a:solidFill>
            <a:srgbClr val="BE977B"/>
          </a:solidFill>
          <a:ln w="34925">
            <a:solidFill>
              <a:srgbClr val="BE977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F1E56-8E7F-481C-8173-DDB0B793D65A}"/>
              </a:ext>
            </a:extLst>
          </p:cNvPr>
          <p:cNvSpPr>
            <a:spLocks noGrp="1"/>
          </p:cNvSpPr>
          <p:nvPr>
            <p:ph idx="4294967295"/>
          </p:nvPr>
        </p:nvSpPr>
        <p:spPr>
          <a:xfrm>
            <a:off x="480060" y="740092"/>
            <a:ext cx="11018520" cy="5988368"/>
          </a:xfrm>
        </p:spPr>
        <p:txBody>
          <a:bodyPr>
            <a:normAutofit fontScale="40000" lnSpcReduction="20000"/>
          </a:bodyPr>
          <a:lstStyle/>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Ingestion needs (push / pull via streaming or batch)</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Security around data access</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Data retention and archival policies</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Encryption requirements</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Governance</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Data quality</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Master data management</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Validity checks necessary</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Metadata management</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Organization of data for optimal data retrieval</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Scheduling and job management</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Logging and auditing</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To what extent data federation will be utilized</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Enrichment, standardization, cleansing, and curation needs</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Technology choices comprising the overall data lake architecture (HDFS, Hadoop components, NoSQL DBs, relational DBs, etc.)</a:t>
            </a:r>
          </a:p>
          <a:p>
            <a:pPr algn="l">
              <a:buFont typeface="Arial" panose="020B0604020202020204" pitchFamily="34" charset="0"/>
              <a:buChar char="•"/>
            </a:pPr>
            <a:r>
              <a:rPr lang="en-US" sz="4000" b="0" i="0" u="none" strike="noStrike" dirty="0">
                <a:solidFill>
                  <a:srgbClr val="616161"/>
                </a:solidFill>
                <a:effectLst/>
                <a:latin typeface="Trebuchet MS" panose="020B0603020202020204" pitchFamily="34" charset="0"/>
              </a:rPr>
              <a:t>Modular approach to the overall design</a:t>
            </a:r>
          </a:p>
          <a:p>
            <a:endParaRPr lang="en-US" dirty="0"/>
          </a:p>
        </p:txBody>
      </p:sp>
      <p:sp>
        <p:nvSpPr>
          <p:cNvPr id="5" name="TextBox 4">
            <a:extLst>
              <a:ext uri="{FF2B5EF4-FFF2-40B4-BE49-F238E27FC236}">
                <a16:creationId xmlns:a16="http://schemas.microsoft.com/office/drawing/2014/main" id="{75A59B2A-3296-4BF9-9DE6-99E016B2D236}"/>
              </a:ext>
            </a:extLst>
          </p:cNvPr>
          <p:cNvSpPr txBox="1"/>
          <p:nvPr/>
        </p:nvSpPr>
        <p:spPr>
          <a:xfrm>
            <a:off x="1859280" y="188714"/>
            <a:ext cx="6096000" cy="369332"/>
          </a:xfrm>
          <a:prstGeom prst="rect">
            <a:avLst/>
          </a:prstGeom>
          <a:noFill/>
        </p:spPr>
        <p:txBody>
          <a:bodyPr wrap="square">
            <a:spAutoFit/>
          </a:bodyPr>
          <a:lstStyle/>
          <a:p>
            <a:pPr algn="ctr"/>
            <a:r>
              <a:rPr lang="en-US" b="1" i="0" u="none" strike="noStrike" dirty="0">
                <a:solidFill>
                  <a:srgbClr val="587470"/>
                </a:solidFill>
                <a:effectLst/>
                <a:latin typeface="Abadi" panose="020B0604020104020204" pitchFamily="34" charset="0"/>
              </a:rPr>
              <a:t>Planning a Data Lake</a:t>
            </a:r>
            <a:endParaRPr lang="en-US" dirty="0">
              <a:latin typeface="Abadi" panose="020B0604020104020204" pitchFamily="34" charset="0"/>
            </a:endParaRPr>
          </a:p>
        </p:txBody>
      </p:sp>
    </p:spTree>
    <p:extLst>
      <p:ext uri="{BB962C8B-B14F-4D97-AF65-F5344CB8AC3E}">
        <p14:creationId xmlns:p14="http://schemas.microsoft.com/office/powerpoint/2010/main" val="1551367954"/>
      </p:ext>
    </p:extLst>
  </p:cSld>
  <p:clrMapOvr>
    <a:masterClrMapping/>
  </p:clrMapOvr>
</p:sld>
</file>

<file path=ppt/theme/theme1.xml><?xml version="1.0" encoding="utf-8"?>
<a:theme xmlns:a="http://schemas.openxmlformats.org/drawingml/2006/main" name="SketchyVTI">
  <a:themeElements>
    <a:clrScheme name="AnalogousFromLightSeed_2SEEDS">
      <a:dk1>
        <a:srgbClr val="000000"/>
      </a:dk1>
      <a:lt1>
        <a:srgbClr val="FFFFFF"/>
      </a:lt1>
      <a:dk2>
        <a:srgbClr val="412724"/>
      </a:dk2>
      <a:lt2>
        <a:srgbClr val="E2E6E8"/>
      </a:lt2>
      <a:accent1>
        <a:srgbClr val="BE977B"/>
      </a:accent1>
      <a:accent2>
        <a:srgbClr val="CA9393"/>
      </a:accent2>
      <a:accent3>
        <a:srgbClr val="A9A17B"/>
      </a:accent3>
      <a:accent4>
        <a:srgbClr val="74ABB9"/>
      </a:accent4>
      <a:accent5>
        <a:srgbClr val="8CA2C7"/>
      </a:accent5>
      <a:accent6>
        <a:srgbClr val="7E7BBE"/>
      </a:accent6>
      <a:hlink>
        <a:srgbClr val="5A86A6"/>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203</TotalTime>
  <Words>1430</Words>
  <Application>Microsoft Office PowerPoint</Application>
  <PresentationFormat>Widescreen</PresentationFormat>
  <Paragraphs>128</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Abadi</vt:lpstr>
      <vt:lpstr>Arial</vt:lpstr>
      <vt:lpstr>Modern Love</vt:lpstr>
      <vt:lpstr>The Hand</vt:lpstr>
      <vt:lpstr>Trebuchet MS</vt:lpstr>
      <vt:lpstr>Verdana</vt:lpstr>
      <vt:lpstr>SketchyVTI</vt:lpstr>
      <vt:lpstr>Data Lake Use Cases and Planning Considerations</vt:lpstr>
      <vt:lpstr>Whats Data Lake</vt:lpstr>
      <vt:lpstr>"Schema on Read"</vt:lpstr>
      <vt:lpstr>"Schema on Write"</vt:lpstr>
      <vt:lpstr>Use Cases For a Data Lake </vt:lpstr>
      <vt:lpstr> Use Cases For a Data Lake </vt:lpstr>
      <vt:lpstr>PowerPoint Presentation</vt:lpstr>
      <vt:lpstr> Planning a Data Lake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Lake Use Cases and Planning Considerations</dc:title>
  <dc:creator>Aravind Dasa</dc:creator>
  <cp:lastModifiedBy>Aravind Dasa</cp:lastModifiedBy>
  <cp:revision>10</cp:revision>
  <dcterms:created xsi:type="dcterms:W3CDTF">2020-12-10T05:25:06Z</dcterms:created>
  <dcterms:modified xsi:type="dcterms:W3CDTF">2020-12-10T08:48:28Z</dcterms:modified>
</cp:coreProperties>
</file>